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notesSlides/notesSlide1.xml" ContentType="application/vnd.openxmlformats-officedocument.presentationml.notesSlide+xml"/>
  <Override PartName="/ppt/webextensions/webextension6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nva Sans" panose="020B0604020202020204" charset="0"/>
      <p:regular r:id="rId19"/>
    </p:embeddedFont>
    <p:embeddedFont>
      <p:font typeface="Glacial Indifference" panose="020B0604020202020204" charset="0"/>
      <p:regular r:id="rId20"/>
    </p:embeddedFont>
    <p:embeddedFont>
      <p:font typeface="Glacial Indifference Bold" panose="020B0604020202020204" charset="0"/>
      <p:regular r:id="rId21"/>
    </p:embeddedFont>
    <p:embeddedFont>
      <p:font typeface="Kollektif" panose="020B0604020202020204" charset="0"/>
      <p:regular r:id="rId22"/>
    </p:embeddedFont>
    <p:embeddedFont>
      <p:font typeface="Kollektif Bold" panose="020B0604020202020204" charset="0"/>
      <p:regular r:id="rId23"/>
    </p:embeddedFont>
    <p:embeddedFont>
      <p:font typeface="Yeseva One" panose="00000500000000000000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511" autoAdjust="0"/>
  </p:normalViewPr>
  <p:slideViewPr>
    <p:cSldViewPr>
      <p:cViewPr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F248F-6CD3-4735-AB92-8A8039D5A7B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1FD98-6688-4E4A-A8C2-3F6AFB802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79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1FD98-6688-4E4A-A8C2-3F6AFB802F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92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microsoft.com/office/2011/relationships/webextension" Target="../webextensions/webextension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11/relationships/webextension" Target="../webextensions/webextension2.xml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4B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00549" y="4582705"/>
            <a:ext cx="4355286" cy="48331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56643">
            <a:off x="1232248" y="1463079"/>
            <a:ext cx="5954876" cy="65153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708711">
            <a:off x="855146" y="5556907"/>
            <a:ext cx="3761569" cy="315287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34252" y="3380539"/>
            <a:ext cx="8527776" cy="3388983"/>
            <a:chOff x="0" y="0"/>
            <a:chExt cx="11370367" cy="4518644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1370367" cy="330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67"/>
                </a:lnSpc>
              </a:pPr>
              <a:r>
                <a:rPr lang="en-US" sz="8139" spc="1627">
                  <a:solidFill>
                    <a:srgbClr val="FFFFFF"/>
                  </a:solidFill>
                  <a:latin typeface="Glacial Indifference Bold"/>
                </a:rPr>
                <a:t>ROCKBUSTER STEALTH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42814" y="3667744"/>
              <a:ext cx="10484739" cy="850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86"/>
                </a:lnSpc>
              </a:pPr>
              <a:r>
                <a:rPr lang="en-US" sz="4238" spc="847">
                  <a:solidFill>
                    <a:srgbClr val="FFFFFF"/>
                  </a:solidFill>
                  <a:latin typeface="Glacial Indifference"/>
                </a:rPr>
                <a:t>Business Strategy Plan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15031" y="6872362"/>
            <a:ext cx="236621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anva Sans"/>
              </a:rPr>
              <a:t>Schay Esparza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0000"/>
          </a:blip>
          <a:srcRect t="21864" r="48" b="21912"/>
          <a:stretch>
            <a:fillRect/>
          </a:stretch>
        </p:blipFill>
        <p:spPr>
          <a:xfrm>
            <a:off x="-13252" y="0"/>
            <a:ext cx="18288000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81000" y="419100"/>
            <a:ext cx="17284148" cy="759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6354" lvl="1">
              <a:lnSpc>
                <a:spcPts val="6307"/>
              </a:lnSpc>
            </a:pPr>
            <a:r>
              <a:rPr lang="en-US" sz="4800" dirty="0">
                <a:solidFill>
                  <a:srgbClr val="002060"/>
                </a:solidFill>
                <a:latin typeface="Yeseva One"/>
              </a:rPr>
              <a:t>Do sales figures vary between geographic regions?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DA6FB-B6C4-9B49-8D60-3E191211792F}"/>
              </a:ext>
            </a:extLst>
          </p:cNvPr>
          <p:cNvSpPr txBox="1"/>
          <p:nvPr/>
        </p:nvSpPr>
        <p:spPr>
          <a:xfrm>
            <a:off x="3904814" y="9798707"/>
            <a:ext cx="5601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Kollektif"/>
              </a:rPr>
              <a:t>TOP 20 COUNTRIES AND THEIR REVENUE</a:t>
            </a: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Add-in 9" title="VizSlides">
                <a:extLst>
                  <a:ext uri="{FF2B5EF4-FFF2-40B4-BE49-F238E27FC236}">
                    <a16:creationId xmlns:a16="http://schemas.microsoft.com/office/drawing/2014/main" id="{8245D968-F8CD-B0FF-7F77-0A63B953B8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6419082"/>
                  </p:ext>
                </p:extLst>
              </p:nvPr>
            </p:nvGraphicFramePr>
            <p:xfrm>
              <a:off x="533400" y="1485900"/>
              <a:ext cx="12344400" cy="815648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10" name="Add-in 9" title="VizSlides">
                <a:extLst>
                  <a:ext uri="{FF2B5EF4-FFF2-40B4-BE49-F238E27FC236}">
                    <a16:creationId xmlns:a16="http://schemas.microsoft.com/office/drawing/2014/main" id="{8245D968-F8CD-B0FF-7F77-0A63B953B8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3400" y="1485900"/>
                <a:ext cx="12344400" cy="8156485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570EAD1-2F8F-C1ED-9AEA-4E81CC92573C}"/>
              </a:ext>
            </a:extLst>
          </p:cNvPr>
          <p:cNvSpPr txBox="1"/>
          <p:nvPr/>
        </p:nvSpPr>
        <p:spPr>
          <a:xfrm>
            <a:off x="13487400" y="2909291"/>
            <a:ext cx="4267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Kollektif" panose="020B0604020202020204" charset="0"/>
              </a:rPr>
              <a:t>India</a:t>
            </a:r>
            <a:r>
              <a:rPr lang="en-US" sz="2400" dirty="0">
                <a:latin typeface="Kollektif" panose="020B0604020202020204" charset="0"/>
              </a:rPr>
              <a:t>	               $6034.78</a:t>
            </a:r>
          </a:p>
          <a:p>
            <a:r>
              <a:rPr lang="en-US" sz="2400" dirty="0">
                <a:solidFill>
                  <a:srgbClr val="C00000"/>
                </a:solidFill>
                <a:latin typeface="Kollektif" panose="020B0604020202020204" charset="0"/>
              </a:rPr>
              <a:t>China	</a:t>
            </a:r>
            <a:r>
              <a:rPr lang="en-US" sz="2400" dirty="0">
                <a:latin typeface="Kollektif" panose="020B0604020202020204" charset="0"/>
              </a:rPr>
              <a:t>               $5251.03</a:t>
            </a:r>
          </a:p>
          <a:p>
            <a:r>
              <a:rPr lang="en-US" sz="2400" dirty="0">
                <a:latin typeface="Kollektif" panose="020B0604020202020204" charset="0"/>
              </a:rPr>
              <a:t>United States    $3685.31</a:t>
            </a:r>
          </a:p>
          <a:p>
            <a:r>
              <a:rPr lang="en-US" sz="2400" dirty="0">
                <a:solidFill>
                  <a:srgbClr val="C00000"/>
                </a:solidFill>
                <a:latin typeface="Kollektif" panose="020B0604020202020204" charset="0"/>
              </a:rPr>
              <a:t>Japan</a:t>
            </a:r>
            <a:r>
              <a:rPr lang="en-US" sz="2400" dirty="0">
                <a:latin typeface="Kollektif" panose="020B0604020202020204" charset="0"/>
              </a:rPr>
              <a:t>		    $3122.51</a:t>
            </a:r>
          </a:p>
          <a:p>
            <a:r>
              <a:rPr lang="en-US" sz="2400" dirty="0">
                <a:latin typeface="Kollektif" panose="020B0604020202020204" charset="0"/>
              </a:rPr>
              <a:t>Mexico               $2984.82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A5AE13-8B3C-076F-44FF-0D3DF0517E0A}"/>
              </a:ext>
            </a:extLst>
          </p:cNvPr>
          <p:cNvSpPr txBox="1"/>
          <p:nvPr/>
        </p:nvSpPr>
        <p:spPr>
          <a:xfrm>
            <a:off x="13465629" y="1955184"/>
            <a:ext cx="51887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Kollektif" panose="020B0604020202020204" charset="0"/>
              </a:rPr>
              <a:t>TOP 5 COUNTRIES WITH HIGHEST REVENUES. 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F55243-1BB5-A55E-7F1B-E33D80AE171E}"/>
              </a:ext>
            </a:extLst>
          </p:cNvPr>
          <p:cNvSpPr txBox="1"/>
          <p:nvPr/>
        </p:nvSpPr>
        <p:spPr>
          <a:xfrm>
            <a:off x="13487400" y="5028485"/>
            <a:ext cx="417774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ollektif" panose="020B0604020202020204" charset="0"/>
              </a:rPr>
              <a:t>Sales figure does vary between geographic region.</a:t>
            </a:r>
          </a:p>
          <a:p>
            <a:endParaRPr lang="en-US" sz="2400" dirty="0">
              <a:latin typeface="Kollektif" panose="020B0604020202020204" charset="0"/>
            </a:endParaRPr>
          </a:p>
          <a:p>
            <a:r>
              <a:rPr lang="en-US" sz="2400" dirty="0">
                <a:latin typeface="Kollektif" panose="020B0604020202020204" charset="0"/>
              </a:rPr>
              <a:t>Currently dominated by the </a:t>
            </a:r>
            <a:r>
              <a:rPr lang="en-US" sz="2400" dirty="0">
                <a:solidFill>
                  <a:srgbClr val="C00000"/>
                </a:solidFill>
                <a:latin typeface="Kollektif" panose="020B0604020202020204" charset="0"/>
              </a:rPr>
              <a:t>Asian Market </a:t>
            </a:r>
            <a:r>
              <a:rPr lang="en-US" sz="2400" dirty="0">
                <a:latin typeface="Kollektif" panose="020B0604020202020204" charset="0"/>
              </a:rPr>
              <a:t>with 3 out of the top 5 slots being </a:t>
            </a:r>
            <a:r>
              <a:rPr lang="en-US" sz="2400" dirty="0">
                <a:solidFill>
                  <a:srgbClr val="C00000"/>
                </a:solidFill>
                <a:latin typeface="Kollektif" panose="020B0604020202020204" charset="0"/>
              </a:rPr>
              <a:t>Asian countries</a:t>
            </a:r>
            <a:r>
              <a:rPr lang="en-US" sz="2400" dirty="0">
                <a:latin typeface="Kollektif" panose="020B0604020202020204" charset="0"/>
              </a:rPr>
              <a:t>.</a:t>
            </a:r>
          </a:p>
          <a:p>
            <a:endParaRPr lang="en-US" sz="2400" dirty="0">
              <a:latin typeface="Kollektif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007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49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624104">
            <a:off x="-874884" y="7051248"/>
            <a:ext cx="5083219" cy="43715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024056">
            <a:off x="15406434" y="8728030"/>
            <a:ext cx="3553632" cy="19512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410245">
            <a:off x="6498365" y="8231852"/>
            <a:ext cx="1390400" cy="28114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820521">
            <a:off x="10761096" y="8363883"/>
            <a:ext cx="2126666" cy="27783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229100" y="190500"/>
            <a:ext cx="98298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Yeseva One"/>
              </a:rPr>
              <a:t>Recommendations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9B63D7-CEFD-04DB-96D7-176D6A04975D}"/>
              </a:ext>
            </a:extLst>
          </p:cNvPr>
          <p:cNvSpPr txBox="1"/>
          <p:nvPr/>
        </p:nvSpPr>
        <p:spPr>
          <a:xfrm>
            <a:off x="440080" y="1580834"/>
            <a:ext cx="16383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0" indent="-6858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latin typeface="Yeseva One"/>
              </a:rPr>
              <a:t>Target marketing efforts in countries with already a large customer base such as India, China and United States.</a:t>
            </a:r>
          </a:p>
          <a:p>
            <a:pPr marL="685800" lvl="0" indent="-6858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latin typeface="Yeseva One"/>
              </a:rPr>
              <a:t>Create loyalty points system for customers to encourage more rentals by rewarding their membership.</a:t>
            </a:r>
          </a:p>
          <a:p>
            <a:pPr marL="685800" lvl="0" indent="-6858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latin typeface="Yeseva One"/>
              </a:rPr>
              <a:t>Create a top 10 movie list to display the current most popular movies to boost promotion on those movies.</a:t>
            </a:r>
          </a:p>
          <a:p>
            <a:pPr marL="685800" lvl="0" indent="-6858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latin typeface="Yeseva One"/>
              </a:rPr>
              <a:t>Eliminate low revenue movies.</a:t>
            </a:r>
          </a:p>
          <a:p>
            <a:pPr marL="685800" lvl="0" indent="-6858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latin typeface="Yeseva One"/>
              </a:rPr>
              <a:t>Cater to the local market, add some local movies in the inventory for the different countries.</a:t>
            </a:r>
          </a:p>
          <a:p>
            <a:pPr marL="685800" lvl="0" indent="-6858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Yeseva One"/>
            </a:endParaRPr>
          </a:p>
          <a:p>
            <a:pPr marL="685800" lvl="0" indent="-6858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Yeseva One"/>
            </a:endParaRPr>
          </a:p>
        </p:txBody>
      </p:sp>
    </p:spTree>
    <p:extLst>
      <p:ext uri="{BB962C8B-B14F-4D97-AF65-F5344CB8AC3E}">
        <p14:creationId xmlns:p14="http://schemas.microsoft.com/office/powerpoint/2010/main" val="1129965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4B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97000" y="5502098"/>
            <a:ext cx="4355286" cy="48331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56643">
            <a:off x="6203721" y="4647743"/>
            <a:ext cx="5366367" cy="58714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7246749">
            <a:off x="-1192040" y="6141663"/>
            <a:ext cx="5437959" cy="455799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800600" y="1943100"/>
            <a:ext cx="8527776" cy="3388983"/>
            <a:chOff x="0" y="0"/>
            <a:chExt cx="11370367" cy="4518644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1370367" cy="1604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67"/>
                </a:lnSpc>
              </a:pPr>
              <a:r>
                <a:rPr lang="en-US" sz="8139" spc="1627" dirty="0">
                  <a:solidFill>
                    <a:srgbClr val="FFFFFF"/>
                  </a:solidFill>
                  <a:latin typeface="Glacial Indifference Bold"/>
                </a:rPr>
                <a:t>Thank You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42814" y="3667744"/>
              <a:ext cx="10484739" cy="850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86"/>
                </a:lnSpc>
              </a:pPr>
              <a:endParaRPr lang="en-US" sz="4238" spc="847" dirty="0">
                <a:solidFill>
                  <a:srgbClr val="FFFFFF"/>
                </a:solidFill>
                <a:latin typeface="Glacial Indifferenc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66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49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624104">
            <a:off x="-987657" y="479586"/>
            <a:ext cx="5083219" cy="43715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024056">
            <a:off x="1495295" y="6978760"/>
            <a:ext cx="3553632" cy="19512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410245">
            <a:off x="-366419" y="6824148"/>
            <a:ext cx="1390400" cy="28114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820521">
            <a:off x="3139336" y="3940197"/>
            <a:ext cx="2126666" cy="27783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341468" y="409575"/>
            <a:ext cx="1623060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Yeseva One"/>
              </a:rPr>
              <a:t>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40860" y="1543050"/>
            <a:ext cx="13256851" cy="158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7"/>
              </a:lnSpc>
            </a:pPr>
            <a:r>
              <a:rPr lang="en-US" sz="4505" dirty="0">
                <a:solidFill>
                  <a:srgbClr val="FFFFFF"/>
                </a:solidFill>
                <a:latin typeface="Yeseva One"/>
              </a:rPr>
              <a:t>Launch </a:t>
            </a:r>
            <a:r>
              <a:rPr lang="en-US" sz="4505" dirty="0" err="1">
                <a:solidFill>
                  <a:srgbClr val="FFFFFF"/>
                </a:solidFill>
                <a:latin typeface="Yeseva One"/>
              </a:rPr>
              <a:t>Rockbuster</a:t>
            </a:r>
            <a:r>
              <a:rPr lang="en-US" sz="4505" dirty="0">
                <a:solidFill>
                  <a:srgbClr val="FFFFFF"/>
                </a:solidFill>
                <a:latin typeface="Yeseva One"/>
              </a:rPr>
              <a:t> Stealth's new business strategy for their new online video service.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4460494"/>
            <a:ext cx="1623060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Yeseva One Bold"/>
              </a:rPr>
              <a:t>Agenda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38796" y="5763315"/>
            <a:ext cx="12254769" cy="318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2708" lvl="1" indent="-486354">
              <a:lnSpc>
                <a:spcPts val="6307"/>
              </a:lnSpc>
              <a:buFont typeface="Arial"/>
              <a:buChar char="•"/>
            </a:pPr>
            <a:r>
              <a:rPr lang="en-US" sz="4505" dirty="0">
                <a:solidFill>
                  <a:srgbClr val="FFFFFF"/>
                </a:solidFill>
                <a:latin typeface="Yeseva One"/>
              </a:rPr>
              <a:t> Key Questions</a:t>
            </a:r>
          </a:p>
          <a:p>
            <a:pPr marL="972708" lvl="1" indent="-486354">
              <a:lnSpc>
                <a:spcPts val="6307"/>
              </a:lnSpc>
              <a:buFont typeface="Arial"/>
              <a:buChar char="•"/>
            </a:pPr>
            <a:r>
              <a:rPr lang="en-US" sz="4505" dirty="0">
                <a:solidFill>
                  <a:srgbClr val="FFFFFF"/>
                </a:solidFill>
                <a:latin typeface="Yeseva One"/>
              </a:rPr>
              <a:t> Movie Data Overview</a:t>
            </a:r>
          </a:p>
          <a:p>
            <a:pPr marL="972708" lvl="1" indent="-486354">
              <a:lnSpc>
                <a:spcPts val="6307"/>
              </a:lnSpc>
              <a:buFont typeface="Arial"/>
              <a:buChar char="•"/>
            </a:pPr>
            <a:r>
              <a:rPr lang="en-US" sz="4505" dirty="0">
                <a:solidFill>
                  <a:srgbClr val="FFFFFF"/>
                </a:solidFill>
                <a:latin typeface="Yeseva One"/>
              </a:rPr>
              <a:t> Key Question Insights</a:t>
            </a:r>
          </a:p>
          <a:p>
            <a:pPr marL="972708" lvl="1" indent="-486354">
              <a:lnSpc>
                <a:spcPts val="6307"/>
              </a:lnSpc>
              <a:buFont typeface="Arial"/>
              <a:buChar char="•"/>
            </a:pPr>
            <a:r>
              <a:rPr lang="en-US" sz="4505" dirty="0">
                <a:solidFill>
                  <a:srgbClr val="FFFFFF"/>
                </a:solidFill>
                <a:latin typeface="Yeseva One"/>
              </a:rPr>
              <a:t> Recommendations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64" r="48" b="219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779757"/>
            <a:ext cx="9262791" cy="125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570"/>
              </a:lnSpc>
            </a:pPr>
            <a:r>
              <a:rPr lang="en-US" sz="8700">
                <a:solidFill>
                  <a:srgbClr val="FFFFFF"/>
                </a:solidFill>
                <a:latin typeface="Yeseva One Bold"/>
              </a:rPr>
              <a:t>Key Questions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346644"/>
            <a:ext cx="16230600" cy="7181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2708" lvl="1" indent="-486354">
              <a:lnSpc>
                <a:spcPts val="6307"/>
              </a:lnSpc>
              <a:buFont typeface="Arial"/>
              <a:buChar char="•"/>
            </a:pPr>
            <a:r>
              <a:rPr lang="en-US" sz="4505" dirty="0">
                <a:solidFill>
                  <a:srgbClr val="FFFFFF"/>
                </a:solidFill>
                <a:latin typeface="Yeseva One"/>
              </a:rPr>
              <a:t>Which movies contributed the most/least to revenue gain? </a:t>
            </a:r>
          </a:p>
          <a:p>
            <a:pPr marL="972708" lvl="1" indent="-486354">
              <a:lnSpc>
                <a:spcPts val="6307"/>
              </a:lnSpc>
              <a:buFont typeface="Arial"/>
              <a:buChar char="•"/>
            </a:pPr>
            <a:r>
              <a:rPr lang="en-US" sz="4505" dirty="0">
                <a:solidFill>
                  <a:srgbClr val="FFFFFF"/>
                </a:solidFill>
                <a:latin typeface="Yeseva One"/>
              </a:rPr>
              <a:t>What was the average rental duration for all videos? </a:t>
            </a:r>
          </a:p>
          <a:p>
            <a:pPr marL="972708" lvl="1" indent="-486354">
              <a:lnSpc>
                <a:spcPts val="6307"/>
              </a:lnSpc>
              <a:buFont typeface="Arial"/>
              <a:buChar char="•"/>
            </a:pPr>
            <a:r>
              <a:rPr lang="en-US" sz="4505" dirty="0">
                <a:solidFill>
                  <a:srgbClr val="FFFFFF"/>
                </a:solidFill>
                <a:latin typeface="Yeseva One"/>
              </a:rPr>
              <a:t>Which countries are </a:t>
            </a:r>
            <a:r>
              <a:rPr lang="en-US" sz="4505" dirty="0" err="1">
                <a:solidFill>
                  <a:srgbClr val="FFFFFF"/>
                </a:solidFill>
                <a:latin typeface="Yeseva One"/>
              </a:rPr>
              <a:t>Rockbuster</a:t>
            </a:r>
            <a:r>
              <a:rPr lang="en-US" sz="4505" dirty="0">
                <a:solidFill>
                  <a:srgbClr val="FFFFFF"/>
                </a:solidFill>
                <a:latin typeface="Yeseva One"/>
              </a:rPr>
              <a:t> customers based in? </a:t>
            </a:r>
          </a:p>
          <a:p>
            <a:pPr marL="972708" lvl="1" indent="-486354">
              <a:lnSpc>
                <a:spcPts val="6307"/>
              </a:lnSpc>
              <a:buFont typeface="Arial"/>
              <a:buChar char="•"/>
            </a:pPr>
            <a:r>
              <a:rPr lang="en-US" sz="4505" dirty="0">
                <a:solidFill>
                  <a:srgbClr val="FFFFFF"/>
                </a:solidFill>
                <a:latin typeface="Yeseva One"/>
              </a:rPr>
              <a:t>Where are customers with a high lifetime value based? </a:t>
            </a:r>
          </a:p>
          <a:p>
            <a:pPr marL="972708" lvl="1" indent="-486354">
              <a:lnSpc>
                <a:spcPts val="6307"/>
              </a:lnSpc>
              <a:buFont typeface="Arial"/>
              <a:buChar char="•"/>
            </a:pPr>
            <a:r>
              <a:rPr lang="en-US" sz="4505" dirty="0">
                <a:solidFill>
                  <a:srgbClr val="FFFFFF"/>
                </a:solidFill>
                <a:latin typeface="Yeseva One"/>
              </a:rPr>
              <a:t>Do sales figures vary between geographic regions?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 t="21864" r="48" b="219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-422547" y="8428956"/>
            <a:ext cx="19120450" cy="90735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32423" y="2305399"/>
            <a:ext cx="7400462" cy="7093819"/>
            <a:chOff x="0" y="0"/>
            <a:chExt cx="3469155" cy="33254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69155" cy="3325408"/>
            </a:xfrm>
            <a:custGeom>
              <a:avLst/>
              <a:gdLst/>
              <a:ahLst/>
              <a:cxnLst/>
              <a:rect l="l" t="t" r="r" b="b"/>
              <a:pathLst>
                <a:path w="3469155" h="3325408">
                  <a:moveTo>
                    <a:pt x="3344695" y="3325407"/>
                  </a:moveTo>
                  <a:lnTo>
                    <a:pt x="124460" y="3325407"/>
                  </a:lnTo>
                  <a:cubicBezTo>
                    <a:pt x="55880" y="3325407"/>
                    <a:pt x="0" y="3269528"/>
                    <a:pt x="0" y="32009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44695" y="0"/>
                  </a:lnTo>
                  <a:cubicBezTo>
                    <a:pt x="3413275" y="0"/>
                    <a:pt x="3469155" y="55880"/>
                    <a:pt x="3469155" y="124460"/>
                  </a:cubicBezTo>
                  <a:lnTo>
                    <a:pt x="3469155" y="3200948"/>
                  </a:lnTo>
                  <a:cubicBezTo>
                    <a:pt x="3469155" y="3269528"/>
                    <a:pt x="3413275" y="3325408"/>
                    <a:pt x="3344695" y="3325408"/>
                  </a:cubicBezTo>
                  <a:close/>
                </a:path>
              </a:pathLst>
            </a:custGeom>
            <a:solidFill>
              <a:srgbClr val="C5E5E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30288" y="2305399"/>
            <a:ext cx="7400462" cy="7093819"/>
            <a:chOff x="0" y="0"/>
            <a:chExt cx="3469155" cy="3325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69155" cy="3325408"/>
            </a:xfrm>
            <a:custGeom>
              <a:avLst/>
              <a:gdLst/>
              <a:ahLst/>
              <a:cxnLst/>
              <a:rect l="l" t="t" r="r" b="b"/>
              <a:pathLst>
                <a:path w="3469155" h="3325408">
                  <a:moveTo>
                    <a:pt x="3344695" y="3325407"/>
                  </a:moveTo>
                  <a:lnTo>
                    <a:pt x="124460" y="3325407"/>
                  </a:lnTo>
                  <a:cubicBezTo>
                    <a:pt x="55880" y="3325407"/>
                    <a:pt x="0" y="3269528"/>
                    <a:pt x="0" y="32009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44695" y="0"/>
                  </a:lnTo>
                  <a:cubicBezTo>
                    <a:pt x="3413275" y="0"/>
                    <a:pt x="3469155" y="55880"/>
                    <a:pt x="3469155" y="124460"/>
                  </a:cubicBezTo>
                  <a:lnTo>
                    <a:pt x="3469155" y="3200948"/>
                  </a:lnTo>
                  <a:cubicBezTo>
                    <a:pt x="3469155" y="3269528"/>
                    <a:pt x="3413275" y="3325408"/>
                    <a:pt x="3344695" y="3325408"/>
                  </a:cubicBezTo>
                  <a:close/>
                </a:path>
              </a:pathLst>
            </a:custGeom>
            <a:solidFill>
              <a:srgbClr val="C5E5E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529870" y="5723638"/>
            <a:ext cx="2416907" cy="443469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629811" y="2932595"/>
            <a:ext cx="4405685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74076"/>
                </a:solidFill>
                <a:latin typeface="Kollektif Bold"/>
              </a:rPr>
              <a:t>Rental Duration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4262" y="3427639"/>
            <a:ext cx="4332610" cy="182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>
                <a:solidFill>
                  <a:srgbClr val="174076"/>
                </a:solidFill>
                <a:latin typeface="Kollektif"/>
              </a:rPr>
              <a:t>MINIMUM: 3 days</a:t>
            </a:r>
          </a:p>
          <a:p>
            <a:pPr>
              <a:lnSpc>
                <a:spcPts val="4800"/>
              </a:lnSpc>
            </a:pPr>
            <a:r>
              <a:rPr lang="en-US" sz="2400">
                <a:solidFill>
                  <a:srgbClr val="174076"/>
                </a:solidFill>
                <a:latin typeface="Kollektif"/>
              </a:rPr>
              <a:t>MAXIMUM: 7 days</a:t>
            </a:r>
          </a:p>
          <a:p>
            <a:pPr>
              <a:lnSpc>
                <a:spcPts val="4800"/>
              </a:lnSpc>
            </a:pPr>
            <a:r>
              <a:rPr lang="en-US" sz="2400">
                <a:solidFill>
                  <a:srgbClr val="174076"/>
                </a:solidFill>
                <a:latin typeface="Kollektif"/>
              </a:rPr>
              <a:t>AVERAGE: 5 days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2423" y="724249"/>
            <a:ext cx="1623060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174076"/>
                </a:solidFill>
                <a:latin typeface="Yeseva One Bold"/>
              </a:rPr>
              <a:t>MOVIE DATA OVERVIEW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29811" y="5766583"/>
            <a:ext cx="4405685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74076"/>
                </a:solidFill>
                <a:latin typeface="Kollektif Bold"/>
              </a:rPr>
              <a:t>Rental Rate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4262" y="6264423"/>
            <a:ext cx="4332610" cy="182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>
                <a:solidFill>
                  <a:srgbClr val="174076"/>
                </a:solidFill>
                <a:latin typeface="Kollektif"/>
              </a:rPr>
              <a:t>MINIMUM: $ 0.99</a:t>
            </a:r>
          </a:p>
          <a:p>
            <a:pPr>
              <a:lnSpc>
                <a:spcPts val="4800"/>
              </a:lnSpc>
            </a:pPr>
            <a:r>
              <a:rPr lang="en-US" sz="2400">
                <a:solidFill>
                  <a:srgbClr val="174076"/>
                </a:solidFill>
                <a:latin typeface="Kollektif"/>
              </a:rPr>
              <a:t>MAXIMUM:$ 4.99</a:t>
            </a:r>
          </a:p>
          <a:p>
            <a:pPr>
              <a:lnSpc>
                <a:spcPts val="4800"/>
              </a:lnSpc>
            </a:pPr>
            <a:r>
              <a:rPr lang="en-US" sz="2400">
                <a:solidFill>
                  <a:srgbClr val="174076"/>
                </a:solidFill>
                <a:latin typeface="Kollektif"/>
              </a:rPr>
              <a:t>AVERAGE: $ 2.98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27677" y="2932595"/>
            <a:ext cx="4405685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74076"/>
                </a:solidFill>
                <a:latin typeface="Kollektif Bold"/>
              </a:rPr>
              <a:t>Movie Length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97785" y="3427639"/>
            <a:ext cx="4332610" cy="182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>
                <a:solidFill>
                  <a:srgbClr val="174076"/>
                </a:solidFill>
                <a:latin typeface="Kollektif"/>
              </a:rPr>
              <a:t>MINIMUM: 46 minutes</a:t>
            </a:r>
          </a:p>
          <a:p>
            <a:pPr>
              <a:lnSpc>
                <a:spcPts val="4800"/>
              </a:lnSpc>
            </a:pPr>
            <a:r>
              <a:rPr lang="en-US" sz="2400">
                <a:solidFill>
                  <a:srgbClr val="174076"/>
                </a:solidFill>
                <a:latin typeface="Kollektif"/>
              </a:rPr>
              <a:t>MAXIMUM:185 minutes</a:t>
            </a:r>
          </a:p>
          <a:p>
            <a:pPr>
              <a:lnSpc>
                <a:spcPts val="4800"/>
              </a:lnSpc>
            </a:pPr>
            <a:r>
              <a:rPr lang="en-US" sz="2400">
                <a:solidFill>
                  <a:srgbClr val="174076"/>
                </a:solidFill>
                <a:latin typeface="Kollektif"/>
              </a:rPr>
              <a:t>AVERAGE: 115 minutes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93855" y="5637913"/>
            <a:ext cx="4405685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74076"/>
                </a:solidFill>
                <a:latin typeface="Kollektif Bold"/>
              </a:rPr>
              <a:t>Replacement Cost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97785" y="6256512"/>
            <a:ext cx="4332610" cy="182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>
                <a:solidFill>
                  <a:srgbClr val="174076"/>
                </a:solidFill>
                <a:latin typeface="Kollektif"/>
              </a:rPr>
              <a:t>MINIMUM: $ 9.99</a:t>
            </a:r>
          </a:p>
          <a:p>
            <a:pPr>
              <a:lnSpc>
                <a:spcPts val="4800"/>
              </a:lnSpc>
            </a:pPr>
            <a:r>
              <a:rPr lang="en-US" sz="2400">
                <a:solidFill>
                  <a:srgbClr val="174076"/>
                </a:solidFill>
                <a:latin typeface="Kollektif"/>
              </a:rPr>
              <a:t>MAXIMUM:$ 29.99</a:t>
            </a:r>
          </a:p>
          <a:p>
            <a:pPr>
              <a:lnSpc>
                <a:spcPts val="4800"/>
              </a:lnSpc>
            </a:pPr>
            <a:r>
              <a:rPr lang="en-US" sz="2400">
                <a:solidFill>
                  <a:srgbClr val="174076"/>
                </a:solidFill>
                <a:latin typeface="Kollektif"/>
              </a:rPr>
              <a:t>AVERAGE:$ 19.98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 t="21864" r="48" b="219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3500" y="4090022"/>
            <a:ext cx="7473977" cy="3282310"/>
            <a:chOff x="0" y="0"/>
            <a:chExt cx="6387078" cy="28049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87078" cy="2804982"/>
            </a:xfrm>
            <a:custGeom>
              <a:avLst/>
              <a:gdLst/>
              <a:ahLst/>
              <a:cxnLst/>
              <a:rect l="l" t="t" r="r" b="b"/>
              <a:pathLst>
                <a:path w="6387078" h="2804982">
                  <a:moveTo>
                    <a:pt x="6262618" y="2804982"/>
                  </a:moveTo>
                  <a:lnTo>
                    <a:pt x="124460" y="2804982"/>
                  </a:lnTo>
                  <a:cubicBezTo>
                    <a:pt x="55880" y="2804982"/>
                    <a:pt x="0" y="2749102"/>
                    <a:pt x="0" y="26805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62618" y="0"/>
                  </a:lnTo>
                  <a:cubicBezTo>
                    <a:pt x="6331198" y="0"/>
                    <a:pt x="6387078" y="55880"/>
                    <a:pt x="6387078" y="124460"/>
                  </a:cubicBezTo>
                  <a:lnTo>
                    <a:pt x="6387078" y="2680522"/>
                  </a:lnTo>
                  <a:cubicBezTo>
                    <a:pt x="6387078" y="2749102"/>
                    <a:pt x="6331198" y="2804982"/>
                    <a:pt x="6262618" y="2804982"/>
                  </a:cubicBezTo>
                  <a:close/>
                </a:path>
              </a:pathLst>
            </a:custGeom>
            <a:solidFill>
              <a:srgbClr val="BDCBD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43500" y="756393"/>
            <a:ext cx="9181500" cy="2762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 spc="-120" dirty="0">
                <a:solidFill>
                  <a:srgbClr val="174076"/>
                </a:solidFill>
                <a:latin typeface="Yeseva One Bold"/>
              </a:rPr>
              <a:t>Which movies contributed the most to revenue gain?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9484" y="4406895"/>
            <a:ext cx="6463736" cy="2430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4" lvl="1" indent="-313057">
              <a:lnSpc>
                <a:spcPts val="3770"/>
              </a:lnSpc>
              <a:buFont typeface="Arial"/>
              <a:buChar char="•"/>
            </a:pPr>
            <a:r>
              <a:rPr lang="en-US" sz="2900" dirty="0">
                <a:solidFill>
                  <a:srgbClr val="FEFEFE"/>
                </a:solidFill>
                <a:latin typeface="Kollektif"/>
              </a:rPr>
              <a:t>The rental rate for all the movies mentioned is $4.99.</a:t>
            </a:r>
          </a:p>
          <a:p>
            <a:pPr marL="626114" lvl="1" indent="-313057">
              <a:lnSpc>
                <a:spcPts val="3770"/>
              </a:lnSpc>
              <a:buFont typeface="Arial"/>
              <a:buChar char="•"/>
            </a:pPr>
            <a:r>
              <a:rPr lang="en-US" sz="2900" dirty="0">
                <a:solidFill>
                  <a:srgbClr val="FEFEFE"/>
                </a:solidFill>
                <a:latin typeface="Kollektif"/>
              </a:rPr>
              <a:t>Movie that earned the highest revenue is "Telegraph Voyage" at $215.75.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VizSlides">
                <a:extLst>
                  <a:ext uri="{FF2B5EF4-FFF2-40B4-BE49-F238E27FC236}">
                    <a16:creationId xmlns:a16="http://schemas.microsoft.com/office/drawing/2014/main" id="{C93B85E7-37D5-4D28-B99B-6E4B3B96E1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2902994"/>
                  </p:ext>
                </p:extLst>
              </p:nvPr>
            </p:nvGraphicFramePr>
            <p:xfrm>
              <a:off x="10134600" y="876300"/>
              <a:ext cx="7239000" cy="89916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Add-in 7" title="VizSlides">
                <a:extLst>
                  <a:ext uri="{FF2B5EF4-FFF2-40B4-BE49-F238E27FC236}">
                    <a16:creationId xmlns:a16="http://schemas.microsoft.com/office/drawing/2014/main" id="{C93B85E7-37D5-4D28-B99B-6E4B3B96E1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34600" y="876300"/>
                <a:ext cx="7239000" cy="8991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826387">
            <a:off x="4191913" y="5815647"/>
            <a:ext cx="6142612" cy="3294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93D263-BF5C-8E44-93DC-3BB291D277DA}"/>
              </a:ext>
            </a:extLst>
          </p:cNvPr>
          <p:cNvSpPr txBox="1"/>
          <p:nvPr/>
        </p:nvSpPr>
        <p:spPr>
          <a:xfrm>
            <a:off x="11658600" y="772179"/>
            <a:ext cx="4795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Kollektif"/>
              </a:rPr>
              <a:t>TOP 10 MOVIES WITH HIGHEST REVENUE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 t="21864" r="48" b="21912"/>
          <a:stretch>
            <a:fillRect/>
          </a:stretch>
        </p:blipFill>
        <p:spPr>
          <a:xfrm>
            <a:off x="-13252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3500" y="4090022"/>
            <a:ext cx="7473977" cy="3282310"/>
            <a:chOff x="0" y="0"/>
            <a:chExt cx="6387078" cy="28049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87078" cy="2804982"/>
            </a:xfrm>
            <a:custGeom>
              <a:avLst/>
              <a:gdLst/>
              <a:ahLst/>
              <a:cxnLst/>
              <a:rect l="l" t="t" r="r" b="b"/>
              <a:pathLst>
                <a:path w="6387078" h="2804982">
                  <a:moveTo>
                    <a:pt x="6262618" y="2804982"/>
                  </a:moveTo>
                  <a:lnTo>
                    <a:pt x="124460" y="2804982"/>
                  </a:lnTo>
                  <a:cubicBezTo>
                    <a:pt x="55880" y="2804982"/>
                    <a:pt x="0" y="2749102"/>
                    <a:pt x="0" y="26805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62618" y="0"/>
                  </a:lnTo>
                  <a:cubicBezTo>
                    <a:pt x="6331198" y="0"/>
                    <a:pt x="6387078" y="55880"/>
                    <a:pt x="6387078" y="124460"/>
                  </a:cubicBezTo>
                  <a:lnTo>
                    <a:pt x="6387078" y="2680522"/>
                  </a:lnTo>
                  <a:cubicBezTo>
                    <a:pt x="6387078" y="2749102"/>
                    <a:pt x="6331198" y="2804982"/>
                    <a:pt x="6262618" y="2804982"/>
                  </a:cubicBezTo>
                  <a:close/>
                </a:path>
              </a:pathLst>
            </a:custGeom>
            <a:solidFill>
              <a:srgbClr val="BDCBD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66691" y="3803503"/>
            <a:ext cx="6858000" cy="3365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0"/>
              </a:lnSpc>
            </a:pPr>
            <a:endParaRPr lang="en-US" sz="2600" dirty="0"/>
          </a:p>
          <a:p>
            <a:pPr marL="626114" lvl="1" indent="-313057">
              <a:lnSpc>
                <a:spcPts val="3770"/>
              </a:lnSpc>
              <a:buFont typeface="Arial"/>
              <a:buChar char="•"/>
            </a:pPr>
            <a:r>
              <a:rPr lang="en-US" sz="2600" dirty="0">
                <a:solidFill>
                  <a:srgbClr val="FEFEFE"/>
                </a:solidFill>
                <a:latin typeface="Kollektif"/>
              </a:rPr>
              <a:t>Rental rate for all movies mentioned is $0.99</a:t>
            </a:r>
          </a:p>
          <a:p>
            <a:pPr marL="626114" lvl="1" indent="-313057">
              <a:lnSpc>
                <a:spcPts val="3770"/>
              </a:lnSpc>
              <a:buFont typeface="Arial"/>
              <a:buChar char="•"/>
            </a:pPr>
            <a:r>
              <a:rPr lang="en-US" sz="2600" dirty="0">
                <a:solidFill>
                  <a:srgbClr val="FEFEFE"/>
                </a:solidFill>
                <a:latin typeface="Kollektif"/>
              </a:rPr>
              <a:t>Movies that earned the least revenues are Duffel Apocalypse, Oklahoma Jumanji, Texas Watch and Freedom Cleopatra at $5.94 each.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906890" y="6754968"/>
            <a:ext cx="5206980" cy="27644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43500" y="756393"/>
            <a:ext cx="8197457" cy="276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 spc="-120" dirty="0">
                <a:solidFill>
                  <a:srgbClr val="174076"/>
                </a:solidFill>
                <a:latin typeface="Yeseva One Bold"/>
              </a:rPr>
              <a:t>Which movies contributed the least to revenue gain? 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VizSlides">
                <a:extLst>
                  <a:ext uri="{FF2B5EF4-FFF2-40B4-BE49-F238E27FC236}">
                    <a16:creationId xmlns:a16="http://schemas.microsoft.com/office/drawing/2014/main" id="{2A42BDFA-9C2A-09BD-EF0B-AEE6ED74C8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0082693"/>
                  </p:ext>
                </p:extLst>
              </p:nvPr>
            </p:nvGraphicFramePr>
            <p:xfrm>
              <a:off x="9936705" y="1028700"/>
              <a:ext cx="7194959" cy="89154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8" name="Add-in 7" title="VizSlides">
                <a:extLst>
                  <a:ext uri="{FF2B5EF4-FFF2-40B4-BE49-F238E27FC236}">
                    <a16:creationId xmlns:a16="http://schemas.microsoft.com/office/drawing/2014/main" id="{2A42BDFA-9C2A-09BD-EF0B-AEE6ED74C8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36705" y="1028700"/>
                <a:ext cx="7194959" cy="89154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6DDA6FB-B6C4-9B49-8D60-3E191211792F}"/>
              </a:ext>
            </a:extLst>
          </p:cNvPr>
          <p:cNvSpPr txBox="1"/>
          <p:nvPr/>
        </p:nvSpPr>
        <p:spPr>
          <a:xfrm>
            <a:off x="11214442" y="844034"/>
            <a:ext cx="5601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Kollektif"/>
              </a:rPr>
              <a:t>BOTTOM 10 MOVIES WITH LOWEST REVENUE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64" r="48" b="219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59039" y="700562"/>
            <a:ext cx="7113922" cy="4411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174076"/>
                </a:solidFill>
                <a:latin typeface="Yeseva One Bold"/>
              </a:rPr>
              <a:t>What was the average rental duration for all videos? 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VizSlides">
                <a:extLst>
                  <a:ext uri="{FF2B5EF4-FFF2-40B4-BE49-F238E27FC236}">
                    <a16:creationId xmlns:a16="http://schemas.microsoft.com/office/drawing/2014/main" id="{73906518-04F0-1F85-AED5-3D9C5849F1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7386669"/>
                  </p:ext>
                </p:extLst>
              </p:nvPr>
            </p:nvGraphicFramePr>
            <p:xfrm>
              <a:off x="533400" y="340374"/>
              <a:ext cx="8610600" cy="962447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Add-in 3" title="VizSlides">
                <a:extLst>
                  <a:ext uri="{FF2B5EF4-FFF2-40B4-BE49-F238E27FC236}">
                    <a16:creationId xmlns:a16="http://schemas.microsoft.com/office/drawing/2014/main" id="{73906518-04F0-1F85-AED5-3D9C5849F1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400" y="340374"/>
                <a:ext cx="8610600" cy="9624474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3">
            <a:extLst>
              <a:ext uri="{FF2B5EF4-FFF2-40B4-BE49-F238E27FC236}">
                <a16:creationId xmlns:a16="http://schemas.microsoft.com/office/drawing/2014/main" id="{676C621A-136A-A778-C43B-AD71D6BE79B0}"/>
              </a:ext>
            </a:extLst>
          </p:cNvPr>
          <p:cNvGrpSpPr/>
          <p:nvPr/>
        </p:nvGrpSpPr>
        <p:grpSpPr>
          <a:xfrm>
            <a:off x="10159039" y="5600700"/>
            <a:ext cx="7473977" cy="2748170"/>
            <a:chOff x="0" y="0"/>
            <a:chExt cx="6387078" cy="2804982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B7606BE8-02FF-36AB-1979-B08419887961}"/>
                </a:ext>
              </a:extLst>
            </p:cNvPr>
            <p:cNvSpPr/>
            <p:nvPr/>
          </p:nvSpPr>
          <p:spPr>
            <a:xfrm>
              <a:off x="0" y="0"/>
              <a:ext cx="6387078" cy="2804982"/>
            </a:xfrm>
            <a:custGeom>
              <a:avLst/>
              <a:gdLst/>
              <a:ahLst/>
              <a:cxnLst/>
              <a:rect l="l" t="t" r="r" b="b"/>
              <a:pathLst>
                <a:path w="6387078" h="2804982">
                  <a:moveTo>
                    <a:pt x="6262618" y="2804982"/>
                  </a:moveTo>
                  <a:lnTo>
                    <a:pt x="124460" y="2804982"/>
                  </a:lnTo>
                  <a:cubicBezTo>
                    <a:pt x="55880" y="2804982"/>
                    <a:pt x="0" y="2749102"/>
                    <a:pt x="0" y="26805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62618" y="0"/>
                  </a:lnTo>
                  <a:cubicBezTo>
                    <a:pt x="6331198" y="0"/>
                    <a:pt x="6387078" y="55880"/>
                    <a:pt x="6387078" y="124460"/>
                  </a:cubicBezTo>
                  <a:lnTo>
                    <a:pt x="6387078" y="2680522"/>
                  </a:lnTo>
                  <a:cubicBezTo>
                    <a:pt x="6387078" y="2749102"/>
                    <a:pt x="6331198" y="2804982"/>
                    <a:pt x="6262618" y="2804982"/>
                  </a:cubicBezTo>
                  <a:close/>
                </a:path>
              </a:pathLst>
            </a:custGeom>
            <a:solidFill>
              <a:srgbClr val="BDCBDD"/>
            </a:solidFill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DEDC0DC-002D-7490-DFC2-8269AAB60EE2}"/>
              </a:ext>
            </a:extLst>
          </p:cNvPr>
          <p:cNvSpPr txBox="1"/>
          <p:nvPr/>
        </p:nvSpPr>
        <p:spPr>
          <a:xfrm>
            <a:off x="10463839" y="5864233"/>
            <a:ext cx="678179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EFEFE"/>
                </a:solidFill>
                <a:latin typeface="Kollektif"/>
              </a:rPr>
              <a:t>The longest average rental duration is 6 days for thriller.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EFEFE"/>
                </a:solidFill>
                <a:latin typeface="Kollektif"/>
              </a:rPr>
              <a:t>Most movies are rented out for an average of 5 days.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64" r="48" b="219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07720" y="430845"/>
            <a:ext cx="16872559" cy="222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90"/>
              </a:lnSpc>
            </a:pPr>
            <a:r>
              <a:rPr lang="en-US" sz="7900" dirty="0">
                <a:solidFill>
                  <a:srgbClr val="FFFFFF"/>
                </a:solidFill>
                <a:latin typeface="Yeseva One Bold"/>
              </a:rPr>
              <a:t>Which countries are </a:t>
            </a:r>
            <a:r>
              <a:rPr lang="en-US" sz="7900" dirty="0" err="1">
                <a:solidFill>
                  <a:srgbClr val="FFFFFF"/>
                </a:solidFill>
                <a:latin typeface="Yeseva One Bold"/>
              </a:rPr>
              <a:t>Rockbuster</a:t>
            </a:r>
            <a:r>
              <a:rPr lang="en-US" sz="7900" dirty="0">
                <a:solidFill>
                  <a:srgbClr val="FFFFFF"/>
                </a:solidFill>
                <a:latin typeface="Yeseva One Bold"/>
              </a:rPr>
              <a:t> customers based in?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206145" y="3086100"/>
            <a:ext cx="4656065" cy="6298530"/>
            <a:chOff x="0" y="0"/>
            <a:chExt cx="4235308" cy="57293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35309" cy="5729349"/>
            </a:xfrm>
            <a:custGeom>
              <a:avLst/>
              <a:gdLst/>
              <a:ahLst/>
              <a:cxnLst/>
              <a:rect l="l" t="t" r="r" b="b"/>
              <a:pathLst>
                <a:path w="4235309" h="5729349">
                  <a:moveTo>
                    <a:pt x="4110848" y="5729348"/>
                  </a:moveTo>
                  <a:lnTo>
                    <a:pt x="124460" y="5729348"/>
                  </a:lnTo>
                  <a:cubicBezTo>
                    <a:pt x="55880" y="5729348"/>
                    <a:pt x="0" y="5673468"/>
                    <a:pt x="0" y="56048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10848" y="0"/>
                  </a:lnTo>
                  <a:cubicBezTo>
                    <a:pt x="4179429" y="0"/>
                    <a:pt x="4235309" y="55880"/>
                    <a:pt x="4235309" y="124460"/>
                  </a:cubicBezTo>
                  <a:lnTo>
                    <a:pt x="4235309" y="5604889"/>
                  </a:lnTo>
                  <a:cubicBezTo>
                    <a:pt x="4235309" y="5673468"/>
                    <a:pt x="4179429" y="5729349"/>
                    <a:pt x="4110848" y="5729349"/>
                  </a:cubicBezTo>
                  <a:close/>
                </a:path>
              </a:pathLst>
            </a:custGeom>
            <a:solidFill>
              <a:srgbClr val="EC816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3516584" y="3253006"/>
            <a:ext cx="3651928" cy="938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Kollektif"/>
              </a:rPr>
              <a:t>TOP 10 CITIES IN TOP 10 COUNTRIES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06145" y="4357989"/>
            <a:ext cx="4513118" cy="481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4" lvl="1" indent="-313057">
              <a:lnSpc>
                <a:spcPts val="3770"/>
              </a:lnSpc>
              <a:buFont typeface="Arial"/>
              <a:buChar char="•"/>
            </a:pPr>
            <a:r>
              <a:rPr lang="en-US" sz="2900" dirty="0">
                <a:solidFill>
                  <a:srgbClr val="FEFEFE"/>
                </a:solidFill>
                <a:latin typeface="Kollektif"/>
              </a:rPr>
              <a:t>Aurora, USA</a:t>
            </a:r>
          </a:p>
          <a:p>
            <a:pPr marL="626114" lvl="1" indent="-313057">
              <a:lnSpc>
                <a:spcPts val="3770"/>
              </a:lnSpc>
              <a:buFont typeface="Arial"/>
              <a:buChar char="•"/>
            </a:pPr>
            <a:r>
              <a:rPr lang="en-US" sz="2900" dirty="0" err="1">
                <a:solidFill>
                  <a:srgbClr val="FEFEFE"/>
                </a:solidFill>
                <a:latin typeface="Kollektif"/>
              </a:rPr>
              <a:t>Acua</a:t>
            </a:r>
            <a:r>
              <a:rPr lang="en-US" sz="2900" dirty="0">
                <a:solidFill>
                  <a:srgbClr val="FEFEFE"/>
                </a:solidFill>
                <a:latin typeface="Kollektif"/>
              </a:rPr>
              <a:t>, Mexico</a:t>
            </a:r>
          </a:p>
          <a:p>
            <a:pPr marL="626114" lvl="1" indent="-313057">
              <a:lnSpc>
                <a:spcPts val="3770"/>
              </a:lnSpc>
              <a:buFont typeface="Arial"/>
              <a:buChar char="•"/>
            </a:pPr>
            <a:r>
              <a:rPr lang="en-US" sz="2900" dirty="0">
                <a:solidFill>
                  <a:srgbClr val="FEFEFE"/>
                </a:solidFill>
                <a:latin typeface="Kollektif"/>
              </a:rPr>
              <a:t>Citrus Heights, USA</a:t>
            </a:r>
          </a:p>
          <a:p>
            <a:pPr marL="626114" lvl="1" indent="-313057">
              <a:lnSpc>
                <a:spcPts val="3770"/>
              </a:lnSpc>
              <a:buFont typeface="Arial"/>
              <a:buChar char="•"/>
            </a:pPr>
            <a:r>
              <a:rPr lang="en-US" sz="2900" dirty="0">
                <a:solidFill>
                  <a:srgbClr val="FEFEFE"/>
                </a:solidFill>
                <a:latin typeface="Kollektif"/>
              </a:rPr>
              <a:t>Iwaki, Japan</a:t>
            </a:r>
          </a:p>
          <a:p>
            <a:pPr marL="626114" lvl="1" indent="-313057">
              <a:lnSpc>
                <a:spcPts val="3770"/>
              </a:lnSpc>
              <a:buFont typeface="Arial"/>
              <a:buChar char="•"/>
            </a:pPr>
            <a:r>
              <a:rPr lang="en-US" sz="2900" dirty="0">
                <a:solidFill>
                  <a:srgbClr val="FEFEFE"/>
                </a:solidFill>
                <a:latin typeface="Kollektif"/>
              </a:rPr>
              <a:t>Ambattur, India</a:t>
            </a:r>
          </a:p>
          <a:p>
            <a:pPr marL="626114" lvl="1" indent="-313057">
              <a:lnSpc>
                <a:spcPts val="3770"/>
              </a:lnSpc>
              <a:buFont typeface="Arial"/>
              <a:buChar char="•"/>
            </a:pPr>
            <a:r>
              <a:rPr lang="en-US" sz="2900" dirty="0" err="1">
                <a:solidFill>
                  <a:srgbClr val="FEFEFE"/>
                </a:solidFill>
                <a:latin typeface="Kollektif"/>
              </a:rPr>
              <a:t>Shanwei</a:t>
            </a:r>
            <a:r>
              <a:rPr lang="en-US" sz="2900" dirty="0">
                <a:solidFill>
                  <a:srgbClr val="FEFEFE"/>
                </a:solidFill>
                <a:latin typeface="Kollektif"/>
              </a:rPr>
              <a:t>, China</a:t>
            </a:r>
          </a:p>
          <a:p>
            <a:pPr marL="626114" lvl="1" indent="-313057">
              <a:lnSpc>
                <a:spcPts val="3770"/>
              </a:lnSpc>
              <a:buFont typeface="Arial"/>
              <a:buChar char="•"/>
            </a:pPr>
            <a:r>
              <a:rPr lang="en-US" sz="2900" dirty="0">
                <a:solidFill>
                  <a:srgbClr val="FEFEFE"/>
                </a:solidFill>
                <a:latin typeface="Kollektif"/>
              </a:rPr>
              <a:t>So Leopoldo, Brazil</a:t>
            </a:r>
          </a:p>
          <a:p>
            <a:pPr marL="626114" lvl="1" indent="-313057">
              <a:lnSpc>
                <a:spcPts val="3770"/>
              </a:lnSpc>
              <a:buFont typeface="Arial"/>
              <a:buChar char="•"/>
            </a:pPr>
            <a:r>
              <a:rPr lang="en-US" sz="2900" dirty="0">
                <a:solidFill>
                  <a:srgbClr val="FEFEFE"/>
                </a:solidFill>
                <a:latin typeface="Kollektif"/>
              </a:rPr>
              <a:t>Tianjin , China</a:t>
            </a:r>
          </a:p>
          <a:p>
            <a:pPr marL="626114" lvl="1" indent="-313057">
              <a:lnSpc>
                <a:spcPts val="3770"/>
              </a:lnSpc>
              <a:buFont typeface="Arial"/>
              <a:buChar char="•"/>
            </a:pPr>
            <a:r>
              <a:rPr lang="en-US" sz="2900" dirty="0">
                <a:solidFill>
                  <a:srgbClr val="FEFEFE"/>
                </a:solidFill>
                <a:latin typeface="Kollektif"/>
              </a:rPr>
              <a:t>Hami, China</a:t>
            </a:r>
          </a:p>
          <a:p>
            <a:pPr marL="626114" lvl="1" indent="-313057">
              <a:lnSpc>
                <a:spcPts val="3770"/>
              </a:lnSpc>
              <a:buFont typeface="Arial"/>
              <a:buChar char="•"/>
            </a:pPr>
            <a:r>
              <a:rPr lang="en-US" sz="2900" dirty="0" err="1">
                <a:solidFill>
                  <a:srgbClr val="FEFEFE"/>
                </a:solidFill>
                <a:latin typeface="Kollektif"/>
              </a:rPr>
              <a:t>Cianjur</a:t>
            </a:r>
            <a:r>
              <a:rPr lang="en-US" sz="2900" dirty="0">
                <a:solidFill>
                  <a:srgbClr val="FEFEFE"/>
                </a:solidFill>
                <a:latin typeface="Kollektif"/>
              </a:rPr>
              <a:t>, Indonesia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VizSlides">
                <a:extLst>
                  <a:ext uri="{FF2B5EF4-FFF2-40B4-BE49-F238E27FC236}">
                    <a16:creationId xmlns:a16="http://schemas.microsoft.com/office/drawing/2014/main" id="{D6AE786F-B81A-1EB1-E9CC-0ED0933839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081125"/>
                  </p:ext>
                </p:extLst>
              </p:nvPr>
            </p:nvGraphicFramePr>
            <p:xfrm>
              <a:off x="228600" y="2660075"/>
              <a:ext cx="12679514" cy="73113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Add-in 7" title="VizSlides">
                <a:extLst>
                  <a:ext uri="{FF2B5EF4-FFF2-40B4-BE49-F238E27FC236}">
                    <a16:creationId xmlns:a16="http://schemas.microsoft.com/office/drawing/2014/main" id="{D6AE786F-B81A-1EB1-E9CC-0ED0933839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600" y="2660075"/>
                <a:ext cx="12679514" cy="731132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64" r="48" b="21912"/>
          <a:stretch>
            <a:fillRect/>
          </a:stretch>
        </p:blipFill>
        <p:spPr>
          <a:xfrm>
            <a:off x="14514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5577" y="377126"/>
            <a:ext cx="16227318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 Bold"/>
              </a:rPr>
              <a:t>Where are customers with a high lifetime value based? 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 title="VizSlides">
                <a:extLst>
                  <a:ext uri="{FF2B5EF4-FFF2-40B4-BE49-F238E27FC236}">
                    <a16:creationId xmlns:a16="http://schemas.microsoft.com/office/drawing/2014/main" id="{ECA05DD5-1150-8626-06E2-7B8C2848B3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374811"/>
                  </p:ext>
                </p:extLst>
              </p:nvPr>
            </p:nvGraphicFramePr>
            <p:xfrm>
              <a:off x="11933695" y="2171700"/>
              <a:ext cx="5029200" cy="74838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Add-in 4" title="VizSlides">
                <a:extLst>
                  <a:ext uri="{FF2B5EF4-FFF2-40B4-BE49-F238E27FC236}">
                    <a16:creationId xmlns:a16="http://schemas.microsoft.com/office/drawing/2014/main" id="{ECA05DD5-1150-8626-06E2-7B8C2848B3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33695" y="2171700"/>
                <a:ext cx="5029200" cy="748382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3B4D0B9-B65A-4E77-77E1-94058C210C09}"/>
              </a:ext>
            </a:extLst>
          </p:cNvPr>
          <p:cNvSpPr txBox="1"/>
          <p:nvPr/>
        </p:nvSpPr>
        <p:spPr>
          <a:xfrm>
            <a:off x="12671915" y="9786596"/>
            <a:ext cx="5601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Kollektif"/>
              </a:rPr>
              <a:t>TOP 5 CUSTOMERS LOCATION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A58A4-6C3D-6C71-0E0E-F6367FE2FFD4}"/>
              </a:ext>
            </a:extLst>
          </p:cNvPr>
          <p:cNvSpPr txBox="1"/>
          <p:nvPr/>
        </p:nvSpPr>
        <p:spPr>
          <a:xfrm>
            <a:off x="914400" y="3390900"/>
            <a:ext cx="9245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Kollektif"/>
              </a:rPr>
              <a:t>The top customers with a high lifetime value</a:t>
            </a:r>
          </a:p>
          <a:p>
            <a:r>
              <a:rPr lang="en-US" sz="3600" dirty="0">
                <a:latin typeface="Kollektif"/>
              </a:rPr>
              <a:t>based can be found in cities and countries included in the Top 10 cities and countries list.</a:t>
            </a:r>
          </a:p>
          <a:p>
            <a:endParaRPr lang="en-US" sz="3600" dirty="0">
              <a:latin typeface="Kollektif"/>
            </a:endParaRPr>
          </a:p>
          <a:p>
            <a:r>
              <a:rPr lang="en-US" sz="3600" dirty="0">
                <a:latin typeface="Kollektif"/>
              </a:rPr>
              <a:t>The top 5 customers have a combined total of $527.77 lifetime value.</a:t>
            </a:r>
          </a:p>
          <a:p>
            <a:endParaRPr lang="en-US" sz="3600" dirty="0">
              <a:latin typeface="Kollektif"/>
            </a:endParaRPr>
          </a:p>
          <a:p>
            <a:r>
              <a:rPr lang="en-US" sz="3600" dirty="0">
                <a:latin typeface="Kollektif"/>
              </a:rPr>
              <a:t>Their average lifetime value is $105.55</a:t>
            </a:r>
          </a:p>
          <a:p>
            <a:endParaRPr lang="en-US" sz="3600" dirty="0">
              <a:latin typeface="Kollekt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webextensions/webextension1.xml><?xml version="1.0" encoding="utf-8"?>
<we:webextension xmlns:we="http://schemas.microsoft.com/office/webextensions/webextension/2010/11" id="{CEF1C596-CFB0-46E3-ADED-070CAE97B618}">
  <we:reference id="wa200004798" version="1.0.1.0" store="en-US" storeType="OMEX"/>
  <we:alternateReferences>
    <we:reference id="WA200004798" version="1.0.1.0" store="WA200004798" storeType="OMEX"/>
  </we:alternateReferences>
  <we:properties>
    <we:property name="embedUrl" value="&quot;\&quot;https://public.tableau.com/views/Rockbuster_16824732618290/Sheet1\&quot;&quot;"/>
    <we:property name="serverType" value="&quot;\&quot;public\&quot;&quot;"/>
    <we:property name="isInstalled" value="&quot;true&quot;"/>
    <we:property name="filters" value="&quot;[]&quot;"/>
    <we:property name="parameters" value="&quot;[]&quot;"/>
    <we:property name="marks" value="&quot;[]&quot;"/>
    <we:property name="tabs" value="&quot;null&quot;"/>
    <we:property name="toolbar" value="&quot;null&quot;"/>
    <we:property name="embedForm" value="&quot;{\&quot;site\&quot;:\&quot;\&quot;,\&quot;domain\&quot;:\&quot;public.tableau.com\&quot;,\&quot;worksheet\&quot;:\&quot;Sheet1\&quot;,\&quot;dashboard\&quot;:\&quot;Rockbuster_16824732618290\&quot;,\&quot;tabs\&quot;:true,\&quot;toolbar\&quot;:true}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DA489717-E423-4919-A47F-7192B3A95089}">
  <we:reference id="wa200004798" version="1.0.1.0" store="en-US" storeType="OMEX"/>
  <we:alternateReferences>
    <we:reference id="WA200004798" version="1.0.1.0" store="WA200004798" storeType="OMEX"/>
  </we:alternateReferences>
  <we:properties>
    <we:property name="embedUrl" value="&quot;\&quot;https://public.tableau.com/views/BottomRevenue/Sheet1\&quot;&quot;"/>
    <we:property name="serverType" value="&quot;\&quot;public\&quot;&quot;"/>
    <we:property name="isInstalled" value="&quot;true&quot;"/>
    <we:property name="filters" value="&quot;[]&quot;"/>
    <we:property name="parameters" value="&quot;[]&quot;"/>
    <we:property name="marks" value="&quot;[]&quot;"/>
    <we:property name="tabs" value="&quot;null&quot;"/>
    <we:property name="toolbar" value="&quot;null&quot;"/>
    <we:property name="embedForm" value="&quot;{\&quot;site\&quot;:\&quot;\&quot;,\&quot;domain\&quot;:\&quot;public.tableau.com\&quot;,\&quot;worksheet\&quot;:\&quot;Sheet1\&quot;,\&quot;dashboard\&quot;:\&quot;BottomRevenue\&quot;,\&quot;tabs\&quot;:true,\&quot;toolbar\&quot;:true}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E3B7306B-1224-4592-8BC7-72C82228C6A9}">
  <we:reference id="wa200004798" version="1.0.1.0" store="en-US" storeType="OMEX"/>
  <we:alternateReferences>
    <we:reference id="WA200004798" version="1.0.1.0" store="WA200004798" storeType="OMEX"/>
  </we:alternateReferences>
  <we:properties>
    <we:property name="embedUrl" value="&quot;\&quot;https://public.tableau.com/views/Averagerentaldays/Sheet1\&quot;&quot;"/>
    <we:property name="serverType" value="&quot;\&quot;public\&quot;&quot;"/>
    <we:property name="isInstalled" value="&quot;true&quot;"/>
    <we:property name="filters" value="&quot;[]&quot;"/>
    <we:property name="parameters" value="&quot;[]&quot;"/>
    <we:property name="marks" value="&quot;[]&quot;"/>
    <we:property name="tabs" value="&quot;null&quot;"/>
    <we:property name="toolbar" value="&quot;null&quot;"/>
    <we:property name="embedForm" value="&quot;{\&quot;site\&quot;:\&quot;\&quot;,\&quot;domain\&quot;:\&quot;public.tableau.com\&quot;,\&quot;worksheet\&quot;:\&quot;Sheet1\&quot;,\&quot;dashboard\&quot;:\&quot;Averagerentaldays\&quot;,\&quot;tabs\&quot;:true,\&quot;toolbar\&quot;:true}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BC56402F-991C-4B1C-9CE1-84F94C350083}">
  <we:reference id="wa200004798" version="1.0.1.0" store="en-US" storeType="OMEX"/>
  <we:alternateReferences>
    <we:reference id="WA200004798" version="1.0.1.0" store="WA200004798" storeType="OMEX"/>
  </we:alternateReferences>
  <we:properties>
    <we:property name="embedUrl" value="&quot;\&quot;https://public.tableau.com/views/WorldMap_16824757326900/Sheet1\&quot;&quot;"/>
    <we:property name="serverType" value="&quot;\&quot;public\&quot;&quot;"/>
    <we:property name="isInstalled" value="&quot;true&quot;"/>
    <we:property name="filters" value="&quot;[]&quot;"/>
    <we:property name="parameters" value="&quot;[]&quot;"/>
    <we:property name="marks" value="&quot;[]&quot;"/>
    <we:property name="tabs" value="&quot;null&quot;"/>
    <we:property name="toolbar" value="&quot;null&quot;"/>
    <we:property name="embedForm" value="&quot;{\&quot;site\&quot;:\&quot;\&quot;,\&quot;domain\&quot;:\&quot;public.tableau.com\&quot;,\&quot;worksheet\&quot;:\&quot;Sheet1\&quot;,\&quot;dashboard\&quot;:\&quot;WorldMap_16824757326900\&quot;,\&quot;tabs\&quot;:true,\&quot;toolbar\&quot;:true}&quot;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07A372FF-8847-4292-B762-273DAC180A69}">
  <we:reference id="wa200004798" version="1.0.1.0" store="en-US" storeType="OMEX"/>
  <we:alternateReferences>
    <we:reference id="WA200004798" version="1.0.1.0" store="WA200004798" storeType="OMEX"/>
  </we:alternateReferences>
  <we:properties>
    <we:property name="embedUrl" value="&quot;\&quot;https://public.tableau.com/views/topcustomers_16824775464960/Sheet1\&quot;&quot;"/>
    <we:property name="serverType" value="&quot;\&quot;public\&quot;&quot;"/>
    <we:property name="isInstalled" value="&quot;true&quot;"/>
    <we:property name="filters" value="&quot;[]&quot;"/>
    <we:property name="parameters" value="&quot;[]&quot;"/>
    <we:property name="marks" value="&quot;[]&quot;"/>
    <we:property name="tabs" value="&quot;null&quot;"/>
    <we:property name="toolbar" value="&quot;null&quot;"/>
    <we:property name="embedForm" value="&quot;{\&quot;site\&quot;:\&quot;\&quot;,\&quot;domain\&quot;:\&quot;public.tableau.com\&quot;,\&quot;worksheet\&quot;:\&quot;Sheet1\&quot;,\&quot;dashboard\&quot;:\&quot;topcustomers_16824775464960\&quot;,\&quot;tabs\&quot;:true,\&quot;toolbar\&quot;:true}&quot;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585A499B-4F7E-458B-8006-E783BD59DA66}">
  <we:reference id="wa200004798" version="1.0.1.0" store="en-US" storeType="OMEX"/>
  <we:alternateReferences>
    <we:reference id="WA200004798" version="1.0.1.0" store="WA200004798" storeType="OMEX"/>
  </we:alternateReferences>
  <we:properties>
    <we:property name="embedUrl" value="&quot;\&quot;https://public.tableau.com/views/Revenuemap_16824800436280/Sheet1\&quot;&quot;"/>
    <we:property name="serverType" value="&quot;\&quot;public\&quot;&quot;"/>
    <we:property name="isInstalled" value="&quot;true&quot;"/>
    <we:property name="filters" value="&quot;[]&quot;"/>
    <we:property name="parameters" value="&quot;[]&quot;"/>
    <we:property name="marks" value="&quot;[]&quot;"/>
    <we:property name="tabs" value="&quot;null&quot;"/>
    <we:property name="toolbar" value="&quot;null&quot;"/>
    <we:property name="embedForm" value="&quot;{\&quot;site\&quot;:\&quot;\&quot;,\&quot;domain\&quot;:\&quot;public.tableau.com\&quot;,\&quot;worksheet\&quot;:\&quot;Sheet1\&quot;,\&quot;dashboard\&quot;:\&quot;Revenuemap_16824800436280\&quot;,\&quot;tabs\&quot;:true,\&quot;toolbar\&quot;:true}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522</Words>
  <Application>Microsoft Office PowerPoint</Application>
  <PresentationFormat>Custom</PresentationFormat>
  <Paragraphs>84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Kollektif</vt:lpstr>
      <vt:lpstr>Glacial Indifference Bold</vt:lpstr>
      <vt:lpstr>Yeseva One Bold</vt:lpstr>
      <vt:lpstr>Yeseva One</vt:lpstr>
      <vt:lpstr>Kollektif Bold</vt:lpstr>
      <vt:lpstr>Glacial Indifference</vt:lpstr>
      <vt:lpstr>Canva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STEALTH</dc:title>
  <cp:lastModifiedBy>Evan Esparza</cp:lastModifiedBy>
  <cp:revision>4</cp:revision>
  <dcterms:created xsi:type="dcterms:W3CDTF">2006-08-16T00:00:00Z</dcterms:created>
  <dcterms:modified xsi:type="dcterms:W3CDTF">2023-04-27T11:06:39Z</dcterms:modified>
  <dc:identifier>DAFhEuxiVXo</dc:identifier>
</cp:coreProperties>
</file>